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84" d="100"/>
          <a:sy n="84" d="100"/>
        </p:scale>
        <p:origin x="12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cssref/sel_hover.asp" TargetMode="External"/><Relationship Id="rId3" Type="http://schemas.openxmlformats.org/officeDocument/2006/relationships/hyperlink" Target="https://www.w3schools.com/cssref/sel_empty.asp" TargetMode="External"/><Relationship Id="rId7" Type="http://schemas.openxmlformats.org/officeDocument/2006/relationships/hyperlink" Target="https://www.w3schools.com/cssref/sel_only-of-type.asp" TargetMode="External"/><Relationship Id="rId2" Type="http://schemas.openxmlformats.org/officeDocument/2006/relationships/hyperlink" Target="https://www.w3schools.com/cssref/sel_checked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cssref/sel_required.asp" TargetMode="External"/><Relationship Id="rId5" Type="http://schemas.openxmlformats.org/officeDocument/2006/relationships/hyperlink" Target="https://www.w3schools.com/cssref/sel_only-child.asp" TargetMode="External"/><Relationship Id="rId4" Type="http://schemas.openxmlformats.org/officeDocument/2006/relationships/hyperlink" Target="https://www.w3schools.com/cssref/sel_focus.asp" TargetMode="Externa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w3schools.com/cssref/sel_checked.asp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5B999-B1B5-46E9-86B6-90C9EC205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Pseudo Classes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F3C37-C077-48A2-AF5D-93A43C73BE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052235" y="4801094"/>
            <a:ext cx="456307" cy="106608"/>
          </a:xfrm>
        </p:spPr>
        <p:txBody>
          <a:bodyPr>
            <a:normAutofit fontScale="25000" lnSpcReduction="20000"/>
          </a:bodyPr>
          <a:lstStyle/>
          <a:p>
            <a:r>
              <a:rPr lang="en-US" sz="3200" dirty="0"/>
              <a:t>CSS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FCC3701-B8FA-453D-AFA2-8DDF354E1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26" y="5737860"/>
            <a:ext cx="1184943" cy="61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5AAA59-A945-4529-AB1A-12857A998DD1}"/>
              </a:ext>
            </a:extLst>
          </p:cNvPr>
          <p:cNvSpPr txBox="1"/>
          <p:nvPr/>
        </p:nvSpPr>
        <p:spPr>
          <a:xfrm>
            <a:off x="8423910" y="3907931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3378410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6173-3C81-4F96-BCB6-CB9080370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768936" cy="693420"/>
          </a:xfrm>
        </p:spPr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8E37F0-DBED-4984-A6C4-6ED18A3752ED}"/>
              </a:ext>
            </a:extLst>
          </p:cNvPr>
          <p:cNvSpPr txBox="1"/>
          <p:nvPr/>
        </p:nvSpPr>
        <p:spPr>
          <a:xfrm>
            <a:off x="788670" y="2151727"/>
            <a:ext cx="213231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</a:t>
            </a:r>
            <a:r>
              <a:rPr lang="en-US" sz="4000" dirty="0"/>
              <a:t>pple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B</a:t>
            </a:r>
            <a:r>
              <a:rPr lang="en-US" sz="4000" dirty="0"/>
              <a:t>anana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</a:t>
            </a:r>
            <a:r>
              <a:rPr lang="en-US" sz="4000" dirty="0"/>
              <a:t>arrot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</a:t>
            </a:r>
            <a:r>
              <a:rPr lang="en-US" sz="4000" dirty="0"/>
              <a:t>ates</a:t>
            </a:r>
          </a:p>
        </p:txBody>
      </p:sp>
      <p:pic>
        <p:nvPicPr>
          <p:cNvPr id="8194" name="Picture 2" descr="Image result for apple png">
            <a:extLst>
              <a:ext uri="{FF2B5EF4-FFF2-40B4-BE49-F238E27FC236}">
                <a16:creationId xmlns:a16="http://schemas.microsoft.com/office/drawing/2014/main" id="{678817A7-8B77-44DC-8066-4542E5B99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5111" y="1767348"/>
            <a:ext cx="1611730" cy="97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81DB59-6166-4561-8E0C-11E8333E782B}"/>
              </a:ext>
            </a:extLst>
          </p:cNvPr>
          <p:cNvSpPr txBox="1"/>
          <p:nvPr/>
        </p:nvSpPr>
        <p:spPr>
          <a:xfrm>
            <a:off x="3304739" y="956310"/>
            <a:ext cx="3039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F0"/>
                </a:solidFill>
                <a:latin typeface="Bauhaus 93" panose="04030905020B02020C02" pitchFamily="82" charset="0"/>
              </a:rPr>
              <a:t>When hovered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8CE2D48-FD0F-4B5F-9D82-F48FA37F5CEC}"/>
              </a:ext>
            </a:extLst>
          </p:cNvPr>
          <p:cNvCxnSpPr>
            <a:cxnSpLocks/>
          </p:cNvCxnSpPr>
          <p:nvPr/>
        </p:nvCxnSpPr>
        <p:spPr>
          <a:xfrm>
            <a:off x="4594860" y="1533852"/>
            <a:ext cx="0" cy="304957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8" name="Picture 6" descr="Image result for banana png">
            <a:extLst>
              <a:ext uri="{FF2B5EF4-FFF2-40B4-BE49-F238E27FC236}">
                <a16:creationId xmlns:a16="http://schemas.microsoft.com/office/drawing/2014/main" id="{EC2C0301-58B8-4A71-A075-870EEB57D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1312" y="2697479"/>
            <a:ext cx="1108115" cy="1015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5BC912FE-6DDD-4121-B653-29BD2DC95676}"/>
              </a:ext>
            </a:extLst>
          </p:cNvPr>
          <p:cNvSpPr/>
          <p:nvPr/>
        </p:nvSpPr>
        <p:spPr>
          <a:xfrm>
            <a:off x="7133938" y="3842712"/>
            <a:ext cx="217161" cy="2334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23016FA-ECA8-4986-8F4C-0B616BC8CADA}"/>
              </a:ext>
            </a:extLst>
          </p:cNvPr>
          <p:cNvSpPr/>
          <p:nvPr/>
        </p:nvSpPr>
        <p:spPr>
          <a:xfrm>
            <a:off x="7149178" y="4223712"/>
            <a:ext cx="217161" cy="2334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627C890-F7C1-43FF-9F5D-66AC026231E4}"/>
              </a:ext>
            </a:extLst>
          </p:cNvPr>
          <p:cNvCxnSpPr>
            <a:cxnSpLocks/>
          </p:cNvCxnSpPr>
          <p:nvPr/>
        </p:nvCxnSpPr>
        <p:spPr>
          <a:xfrm>
            <a:off x="2736432" y="3433921"/>
            <a:ext cx="3716856" cy="38096"/>
          </a:xfrm>
          <a:prstGeom prst="straightConnector1">
            <a:avLst/>
          </a:prstGeom>
          <a:ln w="762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018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6173-3C81-4F96-BCB6-CB9080370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we use it?</a:t>
            </a:r>
          </a:p>
        </p:txBody>
      </p:sp>
      <p:pic>
        <p:nvPicPr>
          <p:cNvPr id="1026" name="Picture 2" descr="Image result for child thinking">
            <a:extLst>
              <a:ext uri="{FF2B5EF4-FFF2-40B4-BE49-F238E27FC236}">
                <a16:creationId xmlns:a16="http://schemas.microsoft.com/office/drawing/2014/main" id="{F70A3A6F-9AD1-4B67-BB19-6DC1EEC96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4782" y="1729740"/>
            <a:ext cx="5229225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4A0A9C-7CB7-4265-B5CE-9E277635FE66}"/>
              </a:ext>
            </a:extLst>
          </p:cNvPr>
          <p:cNvSpPr txBox="1"/>
          <p:nvPr/>
        </p:nvSpPr>
        <p:spPr>
          <a:xfrm>
            <a:off x="4389120" y="2640331"/>
            <a:ext cx="45605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Can we work on CSS without it?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7334D16-DB50-4368-86DC-8D72FEFA1859}"/>
              </a:ext>
            </a:extLst>
          </p:cNvPr>
          <p:cNvSpPr txBox="1">
            <a:spLocks/>
          </p:cNvSpPr>
          <p:nvPr/>
        </p:nvSpPr>
        <p:spPr>
          <a:xfrm>
            <a:off x="5482070" y="5174474"/>
            <a:ext cx="456307" cy="10660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/>
              <a:t>CSS</a:t>
            </a:r>
            <a:endParaRPr lang="en-US" sz="3200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5A8594F-6BC9-4724-9A00-FC13BD88E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1431" y="6111240"/>
            <a:ext cx="1184943" cy="61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608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6173-3C81-4F96-BCB6-CB9080370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we use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A0A9C-7CB7-4265-B5CE-9E277635FE66}"/>
              </a:ext>
            </a:extLst>
          </p:cNvPr>
          <p:cNvSpPr txBox="1"/>
          <p:nvPr/>
        </p:nvSpPr>
        <p:spPr>
          <a:xfrm>
            <a:off x="994410" y="2183131"/>
            <a:ext cx="87096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 Pseudo-Class represents a special state of the selected element.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389A88B-A3CE-4B9B-A0B2-2F24D2476A1B}"/>
              </a:ext>
            </a:extLst>
          </p:cNvPr>
          <p:cNvSpPr txBox="1">
            <a:spLocks/>
          </p:cNvSpPr>
          <p:nvPr/>
        </p:nvSpPr>
        <p:spPr>
          <a:xfrm>
            <a:off x="5482070" y="5174474"/>
            <a:ext cx="456307" cy="10660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/>
              <a:t>CSS</a:t>
            </a:r>
            <a:endParaRPr lang="en-US" sz="3200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DC0A24B9-9666-435F-BC0D-E337371FF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1431" y="6111240"/>
            <a:ext cx="1184943" cy="61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2144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6173-3C81-4F96-BCB6-CB9080370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3D47FE-40EE-42F2-ACCE-A0FAF427A14D}"/>
              </a:ext>
            </a:extLst>
          </p:cNvPr>
          <p:cNvSpPr/>
          <p:nvPr/>
        </p:nvSpPr>
        <p:spPr>
          <a:xfrm>
            <a:off x="1230630" y="3173275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>
                <a:solidFill>
                  <a:srgbClr val="A52A2A"/>
                </a:solidFill>
                <a:latin typeface="Consolas" panose="020B0609020204030204" pitchFamily="49" charset="0"/>
              </a:rPr>
              <a:t>a:visited 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  <a:t>  color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3600" dirty="0">
                <a:solidFill>
                  <a:srgbClr val="0000CD"/>
                </a:solidFill>
                <a:latin typeface="Consolas" panose="020B0609020204030204" pitchFamily="49" charset="0"/>
              </a:rPr>
              <a:t> #00FF00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36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FDD1ECA-EBEE-4D02-BD57-4D6601527BBD}"/>
              </a:ext>
            </a:extLst>
          </p:cNvPr>
          <p:cNvCxnSpPr/>
          <p:nvPr/>
        </p:nvCxnSpPr>
        <p:spPr>
          <a:xfrm flipH="1">
            <a:off x="2480310" y="2160270"/>
            <a:ext cx="1943100" cy="92583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6B2F1A3-11AA-4783-8E6B-09C958872B03}"/>
              </a:ext>
            </a:extLst>
          </p:cNvPr>
          <p:cNvSpPr txBox="1"/>
          <p:nvPr/>
        </p:nvSpPr>
        <p:spPr>
          <a:xfrm>
            <a:off x="4171950" y="1426764"/>
            <a:ext cx="51427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An anchor tag which has already been used</a:t>
            </a:r>
          </a:p>
          <a:p>
            <a:r>
              <a:rPr lang="en-US" sz="2000" dirty="0"/>
              <a:t>for navigation.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2F8AF0A-AA41-47B3-BFB3-82FE55EF3197}"/>
              </a:ext>
            </a:extLst>
          </p:cNvPr>
          <p:cNvSpPr txBox="1">
            <a:spLocks/>
          </p:cNvSpPr>
          <p:nvPr/>
        </p:nvSpPr>
        <p:spPr>
          <a:xfrm>
            <a:off x="5482070" y="5174474"/>
            <a:ext cx="456307" cy="10660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/>
              <a:t>CSS</a:t>
            </a:r>
            <a:endParaRPr lang="en-US" sz="3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A1E2396-A147-45C8-A47E-23DC11C8D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1431" y="6111240"/>
            <a:ext cx="1184943" cy="61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473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6173-3C81-4F96-BCB6-CB9080370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FDD1ECA-EBEE-4D02-BD57-4D6601527BBD}"/>
              </a:ext>
            </a:extLst>
          </p:cNvPr>
          <p:cNvCxnSpPr/>
          <p:nvPr/>
        </p:nvCxnSpPr>
        <p:spPr>
          <a:xfrm flipH="1">
            <a:off x="2480310" y="2160270"/>
            <a:ext cx="1943100" cy="92583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6B2F1A3-11AA-4783-8E6B-09C958872B03}"/>
              </a:ext>
            </a:extLst>
          </p:cNvPr>
          <p:cNvSpPr txBox="1"/>
          <p:nvPr/>
        </p:nvSpPr>
        <p:spPr>
          <a:xfrm>
            <a:off x="4240530" y="1452384"/>
            <a:ext cx="5303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 paragraph tag which is the first child of its</a:t>
            </a:r>
          </a:p>
          <a:p>
            <a:r>
              <a:rPr lang="en-US" sz="2000" dirty="0"/>
              <a:t>parent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93E0A5-7F1D-402F-A12E-07F12BB90FD9}"/>
              </a:ext>
            </a:extLst>
          </p:cNvPr>
          <p:cNvSpPr/>
          <p:nvPr/>
        </p:nvSpPr>
        <p:spPr>
          <a:xfrm>
            <a:off x="403860" y="3173275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>
                <a:solidFill>
                  <a:srgbClr val="A52A2A"/>
                </a:solidFill>
                <a:latin typeface="Consolas" panose="020B0609020204030204" pitchFamily="49" charset="0"/>
              </a:rPr>
              <a:t>p:first-child 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  <a:t>  color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3600" dirty="0">
                <a:solidFill>
                  <a:srgbClr val="0000CD"/>
                </a:solidFill>
                <a:latin typeface="Consolas" panose="020B0609020204030204" pitchFamily="49" charset="0"/>
              </a:rPr>
              <a:t> blue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3600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C8DF3C1-D0D4-4EA8-8185-ECF20625F9FC}"/>
              </a:ext>
            </a:extLst>
          </p:cNvPr>
          <p:cNvSpPr txBox="1">
            <a:spLocks/>
          </p:cNvSpPr>
          <p:nvPr/>
        </p:nvSpPr>
        <p:spPr>
          <a:xfrm>
            <a:off x="5482070" y="5174474"/>
            <a:ext cx="456307" cy="10660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/>
              <a:t>CSS</a:t>
            </a:r>
            <a:endParaRPr lang="en-US" sz="3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0AD5EEE-2F27-4D41-9D0E-DC6A67F58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1431" y="6111240"/>
            <a:ext cx="1184943" cy="61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9477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6173-3C81-4F96-BCB6-CB9080370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Elements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70BA08-3FCB-4721-9B8D-C1D497B731EA}"/>
              </a:ext>
            </a:extLst>
          </p:cNvPr>
          <p:cNvSpPr/>
          <p:nvPr/>
        </p:nvSpPr>
        <p:spPr>
          <a:xfrm>
            <a:off x="326478" y="1561068"/>
            <a:ext cx="3498073" cy="48320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accent5"/>
                </a:solidFill>
                <a:latin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:checked</a:t>
            </a:r>
            <a:endParaRPr lang="en-US" sz="4400" dirty="0">
              <a:solidFill>
                <a:schemeClr val="accent5"/>
              </a:solidFill>
              <a:latin typeface="Verdana" panose="020B0604030504040204" pitchFamily="34" charset="0"/>
            </a:endParaRPr>
          </a:p>
          <a:p>
            <a:r>
              <a:rPr lang="en-US" sz="4400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:empty</a:t>
            </a:r>
            <a:endParaRPr lang="en-US" sz="4400" dirty="0">
              <a:solidFill>
                <a:schemeClr val="accent5"/>
              </a:solidFill>
            </a:endParaRPr>
          </a:p>
          <a:p>
            <a:r>
              <a:rPr lang="en-US" sz="4400" dirty="0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:focus</a:t>
            </a:r>
            <a:endParaRPr lang="en-US" sz="4400" dirty="0">
              <a:solidFill>
                <a:schemeClr val="accent5"/>
              </a:solidFill>
            </a:endParaRPr>
          </a:p>
          <a:p>
            <a:r>
              <a:rPr lang="en-US" sz="4400" dirty="0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:only-child</a:t>
            </a:r>
            <a:endParaRPr lang="en-US" sz="4400" dirty="0">
              <a:solidFill>
                <a:schemeClr val="accent5"/>
              </a:solidFill>
            </a:endParaRPr>
          </a:p>
          <a:p>
            <a:r>
              <a:rPr lang="en-US" sz="4400" dirty="0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:required</a:t>
            </a:r>
            <a:endParaRPr lang="en-US" sz="4400" dirty="0">
              <a:solidFill>
                <a:schemeClr val="accent5"/>
              </a:solidFill>
            </a:endParaRPr>
          </a:p>
          <a:p>
            <a:r>
              <a:rPr lang="en-US" sz="4400" dirty="0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:only-of-type</a:t>
            </a:r>
            <a:endParaRPr lang="en-US" sz="4400" dirty="0">
              <a:solidFill>
                <a:schemeClr val="accent5"/>
              </a:solidFill>
            </a:endParaRPr>
          </a:p>
          <a:p>
            <a:r>
              <a:rPr lang="en-US" sz="4400" dirty="0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:hover</a:t>
            </a:r>
            <a:endParaRPr lang="en-US" sz="4400" dirty="0">
              <a:solidFill>
                <a:schemeClr val="accent5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D94C1F7-F4F3-4B19-AB11-B2F793C4C318}"/>
              </a:ext>
            </a:extLst>
          </p:cNvPr>
          <p:cNvSpPr txBox="1">
            <a:spLocks/>
          </p:cNvSpPr>
          <p:nvPr/>
        </p:nvSpPr>
        <p:spPr>
          <a:xfrm>
            <a:off x="5482070" y="5174474"/>
            <a:ext cx="456307" cy="10660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/>
              <a:t>CSS</a:t>
            </a:r>
            <a:endParaRPr lang="en-US" sz="3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13F973D-CD40-404D-A700-4600D0E97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1431" y="6111240"/>
            <a:ext cx="1184943" cy="61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6428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6173-3C81-4F96-BCB6-CB9080370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223" y="1748790"/>
            <a:ext cx="3768936" cy="693420"/>
          </a:xfrm>
        </p:spPr>
        <p:txBody>
          <a:bodyPr>
            <a:normAutofit/>
          </a:bodyPr>
          <a:lstStyle/>
          <a:p>
            <a:r>
              <a:rPr lang="en-US" dirty="0"/>
              <a:t>Pseudo Elements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D94C1F7-F4F3-4B19-AB11-B2F793C4C318}"/>
              </a:ext>
            </a:extLst>
          </p:cNvPr>
          <p:cNvSpPr txBox="1">
            <a:spLocks/>
          </p:cNvSpPr>
          <p:nvPr/>
        </p:nvSpPr>
        <p:spPr>
          <a:xfrm>
            <a:off x="5482070" y="5174474"/>
            <a:ext cx="456307" cy="10660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/>
              <a:t>CSS</a:t>
            </a:r>
            <a:endParaRPr lang="en-US" sz="3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13F973D-CD40-404D-A700-4600D0E97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6112351"/>
            <a:ext cx="1184943" cy="61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 result for confused">
            <a:extLst>
              <a:ext uri="{FF2B5EF4-FFF2-40B4-BE49-F238E27FC236}">
                <a16:creationId xmlns:a16="http://schemas.microsoft.com/office/drawing/2014/main" id="{09F42640-A124-484B-898B-3FA106341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570" y="2911705"/>
            <a:ext cx="5094436" cy="3508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9403FD5-FDA0-4CC7-85CA-2FD27C97942C}"/>
              </a:ext>
            </a:extLst>
          </p:cNvPr>
          <p:cNvSpPr txBox="1">
            <a:spLocks/>
          </p:cNvSpPr>
          <p:nvPr/>
        </p:nvSpPr>
        <p:spPr>
          <a:xfrm>
            <a:off x="545556" y="1695883"/>
            <a:ext cx="3768936" cy="693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Pseudo Selectors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E33BA0B-D4BB-42A2-908E-914587039502}"/>
              </a:ext>
            </a:extLst>
          </p:cNvPr>
          <p:cNvCxnSpPr>
            <a:cxnSpLocks/>
          </p:cNvCxnSpPr>
          <p:nvPr/>
        </p:nvCxnSpPr>
        <p:spPr>
          <a:xfrm flipH="1">
            <a:off x="5372100" y="2442210"/>
            <a:ext cx="1851660" cy="986790"/>
          </a:xfrm>
          <a:prstGeom prst="straightConnector1">
            <a:avLst/>
          </a:prstGeom>
          <a:ln w="76200">
            <a:solidFill>
              <a:schemeClr val="accent5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7A8A07B-B0DA-4BCF-8EBF-A575193745CF}"/>
              </a:ext>
            </a:extLst>
          </p:cNvPr>
          <p:cNvCxnSpPr>
            <a:cxnSpLocks/>
          </p:cNvCxnSpPr>
          <p:nvPr/>
        </p:nvCxnSpPr>
        <p:spPr>
          <a:xfrm>
            <a:off x="2430024" y="2442210"/>
            <a:ext cx="1703130" cy="986790"/>
          </a:xfrm>
          <a:prstGeom prst="straightConnector1">
            <a:avLst/>
          </a:prstGeom>
          <a:ln w="76200">
            <a:solidFill>
              <a:schemeClr val="accent5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548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6173-3C81-4F96-BCB6-CB9080370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768936" cy="693420"/>
          </a:xfrm>
        </p:spPr>
        <p:txBody>
          <a:bodyPr/>
          <a:lstStyle/>
          <a:p>
            <a:r>
              <a:rPr lang="en-US" dirty="0"/>
              <a:t>Pseudo Elements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0AE60F-5A01-4BA5-9F0D-4E06AB0B7ED1}"/>
              </a:ext>
            </a:extLst>
          </p:cNvPr>
          <p:cNvSpPr txBox="1"/>
          <p:nvPr/>
        </p:nvSpPr>
        <p:spPr>
          <a:xfrm>
            <a:off x="677334" y="2240280"/>
            <a:ext cx="8719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These are kind of virtual tags or special states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64580E-6F5C-476C-946C-77B1B01A2D2A}"/>
              </a:ext>
            </a:extLst>
          </p:cNvPr>
          <p:cNvSpPr txBox="1"/>
          <p:nvPr/>
        </p:nvSpPr>
        <p:spPr>
          <a:xfrm>
            <a:off x="677334" y="3167390"/>
            <a:ext cx="1545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5CB6E8-2652-41C2-AAA4-75D21429B534}"/>
              </a:ext>
            </a:extLst>
          </p:cNvPr>
          <p:cNvSpPr/>
          <p:nvPr/>
        </p:nvSpPr>
        <p:spPr>
          <a:xfrm>
            <a:off x="835550" y="4204454"/>
            <a:ext cx="2335319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chemeClr val="accent5"/>
                </a:solidFill>
                <a:latin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::</a:t>
            </a:r>
            <a:r>
              <a:rPr lang="en-US" sz="2800" dirty="0">
                <a:solidFill>
                  <a:schemeClr val="accent5"/>
                </a:solidFill>
                <a:latin typeface="Verdana" panose="020B0604030504040204" pitchFamily="34" charset="0"/>
              </a:rPr>
              <a:t>before</a:t>
            </a:r>
          </a:p>
          <a:p>
            <a:r>
              <a:rPr lang="en-US" sz="2800" dirty="0">
                <a:solidFill>
                  <a:schemeClr val="accent5"/>
                </a:solidFill>
                <a:latin typeface="Verdana" panose="020B0604030504040204" pitchFamily="34" charset="0"/>
              </a:rPr>
              <a:t>::after</a:t>
            </a:r>
          </a:p>
          <a:p>
            <a:r>
              <a:rPr lang="en-US" sz="2800" dirty="0">
                <a:solidFill>
                  <a:schemeClr val="accent5"/>
                </a:solidFill>
                <a:latin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</a:t>
            </a:r>
            <a:r>
              <a:rPr lang="en-US" sz="2800" dirty="0">
                <a:solidFill>
                  <a:schemeClr val="accent5"/>
                </a:solidFill>
                <a:latin typeface="Verdana" panose="020B0604030504040204" pitchFamily="34" charset="0"/>
              </a:rPr>
              <a:t>:first-letter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63F569FD-8437-4211-85FD-8A082C932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1431" y="6111240"/>
            <a:ext cx="1184943" cy="61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6456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6173-3C81-4F96-BCB6-CB9080370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768936" cy="693420"/>
          </a:xfrm>
        </p:spPr>
        <p:txBody>
          <a:bodyPr/>
          <a:lstStyle/>
          <a:p>
            <a:r>
              <a:rPr lang="en-US" dirty="0"/>
              <a:t>Example ::before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DB1AC5-E181-46CC-9AAC-BF8BB52D67A9}"/>
              </a:ext>
            </a:extLst>
          </p:cNvPr>
          <p:cNvSpPr/>
          <p:nvPr/>
        </p:nvSpPr>
        <p:spPr>
          <a:xfrm>
            <a:off x="403860" y="3173275"/>
            <a:ext cx="875157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A52A2A"/>
                </a:solidFill>
                <a:latin typeface="Consolas" panose="020B0609020204030204" pitchFamily="49" charset="0"/>
              </a:rPr>
              <a:t>div::before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  <a:t>  content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3600" dirty="0">
                <a:solidFill>
                  <a:srgbClr val="0000CD"/>
                </a:solidFill>
                <a:latin typeface="Consolas" panose="020B0609020204030204" pitchFamily="49" charset="0"/>
              </a:rPr>
              <a:t> ”Some Content”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36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3CC2E0-7EAA-4136-8E2B-26D6059115F9}"/>
              </a:ext>
            </a:extLst>
          </p:cNvPr>
          <p:cNvCxnSpPr/>
          <p:nvPr/>
        </p:nvCxnSpPr>
        <p:spPr>
          <a:xfrm flipH="1">
            <a:off x="2561802" y="2247445"/>
            <a:ext cx="1943100" cy="92583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6AD3D37-7CA3-4255-93B5-98D88C31A155}"/>
              </a:ext>
            </a:extLst>
          </p:cNvPr>
          <p:cNvSpPr txBox="1"/>
          <p:nvPr/>
        </p:nvSpPr>
        <p:spPr>
          <a:xfrm>
            <a:off x="4446270" y="1454567"/>
            <a:ext cx="53607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Before every </a:t>
            </a:r>
            <a:r>
              <a:rPr lang="en-US" sz="2400" dirty="0" err="1"/>
              <a:t>divs</a:t>
            </a:r>
            <a:r>
              <a:rPr lang="en-US" sz="2400" dirty="0"/>
              <a:t> content, add a text</a:t>
            </a:r>
          </a:p>
          <a:p>
            <a:r>
              <a:rPr lang="en-US" sz="2400" dirty="0"/>
              <a:t>“Some Content”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DD876907-5775-4B0F-AB66-CF144EB81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1431" y="6111240"/>
            <a:ext cx="1184943" cy="61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91174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620</TotalTime>
  <Words>167</Words>
  <Application>Microsoft Office PowerPoint</Application>
  <PresentationFormat>Widescreen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Bauhaus 93</vt:lpstr>
      <vt:lpstr>Consolas</vt:lpstr>
      <vt:lpstr>Trebuchet MS</vt:lpstr>
      <vt:lpstr>Verdana</vt:lpstr>
      <vt:lpstr>Wingdings 3</vt:lpstr>
      <vt:lpstr>Facet</vt:lpstr>
      <vt:lpstr>Pseudo Classes</vt:lpstr>
      <vt:lpstr>When do we use it?</vt:lpstr>
      <vt:lpstr>When do we use it?</vt:lpstr>
      <vt:lpstr>Example</vt:lpstr>
      <vt:lpstr>Example</vt:lpstr>
      <vt:lpstr>Pseudo Elements</vt:lpstr>
      <vt:lpstr>Pseudo Elements</vt:lpstr>
      <vt:lpstr>Pseudo Elements</vt:lpstr>
      <vt:lpstr>Example ::before</vt:lpstr>
      <vt:lpstr>Assignment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Pseudo Classes</dc:title>
  <dc:creator>Pc</dc:creator>
  <cp:lastModifiedBy>Pc</cp:lastModifiedBy>
  <cp:revision>21</cp:revision>
  <dcterms:created xsi:type="dcterms:W3CDTF">2020-03-09T02:38:42Z</dcterms:created>
  <dcterms:modified xsi:type="dcterms:W3CDTF">2020-03-09T12:59:17Z</dcterms:modified>
</cp:coreProperties>
</file>

<file path=docProps/thumbnail.jpeg>
</file>